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5.png" ContentType="image/png"/>
  <Override PartName="/ppt/media/image23.jpeg" ContentType="image/jpeg"/>
  <Override PartName="/ppt/media/image22.png" ContentType="image/png"/>
  <Override PartName="/ppt/media/image21.png" ContentType="image/png"/>
  <Override PartName="/ppt/media/image19.jpeg" ContentType="image/jpeg"/>
  <Override PartName="/ppt/media/image17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jpeg" ContentType="image/jpeg"/>
  <Override PartName="/ppt/media/image10.png" ContentType="image/png"/>
  <Override PartName="/ppt/media/image15.jpeg" ContentType="image/jpeg"/>
  <Override PartName="/ppt/media/image8.png" ContentType="image/png"/>
  <Override PartName="/ppt/media/image9.png" ContentType="image/png"/>
  <Override PartName="/ppt/media/image20.png" ContentType="image/png"/>
  <Override PartName="/ppt/media/image18.png" ContentType="image/png"/>
  <Override PartName="/ppt/media/image7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16.png" ContentType="image/png"/>
  <Override PartName="/ppt/media/image24.png" ContentType="image/png"/>
  <Override PartName="/ppt/media/image1.png" ContentType="image/png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8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2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6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20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24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"/><Relationship Id="rId4" Type="http://schemas.openxmlformats.org/officeDocument/2006/relationships/image" Target="../media/image3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0"/>
            <a:ext cx="11977560" cy="6641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" name="CustomShape 2"/>
          <p:cNvSpPr/>
          <p:nvPr/>
        </p:nvSpPr>
        <p:spPr>
          <a:xfrm>
            <a:off x="-25560" y="0"/>
            <a:ext cx="11770920" cy="6417000"/>
          </a:xfrm>
          <a:prstGeom prst="rect">
            <a:avLst/>
          </a:prstGeom>
          <a:noFill/>
          <a:ln w="82440">
            <a:solidFill>
              <a:srgbClr val="808080"/>
            </a:solidFill>
            <a:miter/>
          </a:ln>
        </p:spPr>
      </p:sp>
      <p:sp>
        <p:nvSpPr>
          <p:cNvPr id="3" name="CustomShape 3"/>
          <p:cNvSpPr/>
          <p:nvPr/>
        </p:nvSpPr>
        <p:spPr>
          <a:xfrm>
            <a:off x="0" y="5600160"/>
            <a:ext cx="11703960" cy="77796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pic>
        <p:nvPicPr>
          <p:cNvPr id="4" name="Picture 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-15840" y="0"/>
            <a:ext cx="11681280" cy="6585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" name="CustomShape 5"/>
          <p:cNvSpPr/>
          <p:nvPr/>
        </p:nvSpPr>
        <p:spPr>
          <a:xfrm>
            <a:off x="0" y="4282200"/>
            <a:ext cx="11326680" cy="202644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sp>
        <p:nvSpPr>
          <p:cNvPr id="7" name="CustomShape 6"/>
          <p:cNvSpPr/>
          <p:nvPr/>
        </p:nvSpPr>
        <p:spPr>
          <a:xfrm>
            <a:off x="0" y="0"/>
            <a:ext cx="8717040" cy="45432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sp>
        <p:nvSpPr>
          <p:cNvPr id="8" name="CustomShape 7"/>
          <p:cNvSpPr/>
          <p:nvPr/>
        </p:nvSpPr>
        <p:spPr>
          <a:xfrm rot="21420000">
            <a:off x="-159480" y="290880"/>
            <a:ext cx="11364480" cy="5749200"/>
          </a:xfrm>
          <a:prstGeom prst="rect">
            <a:avLst/>
          </a:prstGeom>
          <a:noFill/>
          <a:ln w="82440">
            <a:solidFill>
              <a:srgbClr val="808080"/>
            </a:solidFill>
            <a:miter/>
          </a:ln>
        </p:spPr>
      </p:sp>
      <p:sp>
        <p:nvSpPr>
          <p:cNvPr id="9" name="CustomShape 8"/>
          <p:cNvSpPr/>
          <p:nvPr/>
        </p:nvSpPr>
        <p:spPr>
          <a:xfrm rot="21420000">
            <a:off x="4221360" y="5109120"/>
            <a:ext cx="513000" cy="513000"/>
          </a:xfrm>
          <a:prstGeom prst="star5">
            <a:avLst>
              <a:gd name="vf" fmla="val 110557"/>
              <a:gd name="hf" fmla="val 105146"/>
              <a:gd name="vf" fmla="val 110557"/>
            </a:avLst>
          </a:prstGeom>
          <a:solidFill>
            <a:srgbClr val="000000"/>
          </a:solidFill>
          <a:ln w="9360">
            <a:noFill/>
          </a:ln>
        </p:spPr>
      </p:sp>
      <p:sp>
        <p:nvSpPr>
          <p:cNvPr id="10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pl-PL"/>
              <a:t>Kliknij, aby edytować format tekstu tytułu</a:t>
            </a:r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0" y="0"/>
            <a:ext cx="11977560" cy="6641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8" name="CustomShape 2"/>
          <p:cNvSpPr/>
          <p:nvPr/>
        </p:nvSpPr>
        <p:spPr>
          <a:xfrm>
            <a:off x="-25560" y="0"/>
            <a:ext cx="11770920" cy="6417000"/>
          </a:xfrm>
          <a:prstGeom prst="rect">
            <a:avLst/>
          </a:prstGeom>
          <a:noFill/>
          <a:ln w="82440">
            <a:solidFill>
              <a:srgbClr val="808080"/>
            </a:solidFill>
            <a:miter/>
          </a:ln>
        </p:spPr>
      </p:sp>
      <p:sp>
        <p:nvSpPr>
          <p:cNvPr id="49" name="CustomShape 3"/>
          <p:cNvSpPr/>
          <p:nvPr/>
        </p:nvSpPr>
        <p:spPr>
          <a:xfrm>
            <a:off x="0" y="5600160"/>
            <a:ext cx="11703960" cy="77796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pl-PL"/>
              <a:t>Kliknij, aby edytować format tekstu tytułu</a:t>
            </a:r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0" y="0"/>
            <a:ext cx="11977560" cy="6641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8" name="CustomShape 2"/>
          <p:cNvSpPr/>
          <p:nvPr/>
        </p:nvSpPr>
        <p:spPr>
          <a:xfrm>
            <a:off x="-25560" y="0"/>
            <a:ext cx="11770920" cy="6417000"/>
          </a:xfrm>
          <a:prstGeom prst="rect">
            <a:avLst/>
          </a:prstGeom>
          <a:noFill/>
          <a:ln w="82440">
            <a:solidFill>
              <a:srgbClr val="808080"/>
            </a:solidFill>
            <a:miter/>
          </a:ln>
        </p:spPr>
      </p:sp>
      <p:sp>
        <p:nvSpPr>
          <p:cNvPr id="89" name="CustomShape 3"/>
          <p:cNvSpPr/>
          <p:nvPr/>
        </p:nvSpPr>
        <p:spPr>
          <a:xfrm>
            <a:off x="0" y="5600160"/>
            <a:ext cx="11703960" cy="77796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pl-PL"/>
              <a:t>Kliknij, aby edytować format tekstu tytułu</a:t>
            </a:r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0" y="0"/>
            <a:ext cx="11977560" cy="6641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28" name="CustomShape 2"/>
          <p:cNvSpPr/>
          <p:nvPr/>
        </p:nvSpPr>
        <p:spPr>
          <a:xfrm>
            <a:off x="-25560" y="0"/>
            <a:ext cx="11770920" cy="6417000"/>
          </a:xfrm>
          <a:prstGeom prst="rect">
            <a:avLst/>
          </a:prstGeom>
          <a:noFill/>
          <a:ln w="82440">
            <a:solidFill>
              <a:srgbClr val="808080"/>
            </a:solidFill>
            <a:miter/>
          </a:ln>
        </p:spPr>
      </p:sp>
      <p:sp>
        <p:nvSpPr>
          <p:cNvPr id="129" name="CustomShape 3"/>
          <p:cNvSpPr/>
          <p:nvPr/>
        </p:nvSpPr>
        <p:spPr>
          <a:xfrm>
            <a:off x="0" y="5600160"/>
            <a:ext cx="11703960" cy="77796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pl-PL"/>
              <a:t>Kliknij, aby edytować format tekstu tytułu</a:t>
            </a:r>
            <a:endParaRPr/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0" y="0"/>
            <a:ext cx="11977560" cy="6641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68" name="CustomShape 2"/>
          <p:cNvSpPr/>
          <p:nvPr/>
        </p:nvSpPr>
        <p:spPr>
          <a:xfrm>
            <a:off x="-25560" y="0"/>
            <a:ext cx="11770920" cy="6417000"/>
          </a:xfrm>
          <a:prstGeom prst="rect">
            <a:avLst/>
          </a:prstGeom>
          <a:noFill/>
          <a:ln w="82440">
            <a:solidFill>
              <a:srgbClr val="808080"/>
            </a:solidFill>
            <a:miter/>
          </a:ln>
        </p:spPr>
      </p:sp>
      <p:sp>
        <p:nvSpPr>
          <p:cNvPr id="169" name="CustomShape 3"/>
          <p:cNvSpPr/>
          <p:nvPr/>
        </p:nvSpPr>
        <p:spPr>
          <a:xfrm>
            <a:off x="0" y="5600160"/>
            <a:ext cx="11703960" cy="77796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sp>
        <p:nvSpPr>
          <p:cNvPr id="17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pl-PL"/>
              <a:t>Kliknij, aby edytować format tekstu tytułu</a:t>
            </a:r>
            <a:endParaRPr/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0" y="0"/>
            <a:ext cx="11977560" cy="6641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08" name="CustomShape 2"/>
          <p:cNvSpPr/>
          <p:nvPr/>
        </p:nvSpPr>
        <p:spPr>
          <a:xfrm>
            <a:off x="-25560" y="0"/>
            <a:ext cx="11770920" cy="6417000"/>
          </a:xfrm>
          <a:prstGeom prst="rect">
            <a:avLst/>
          </a:prstGeom>
          <a:noFill/>
          <a:ln w="82440">
            <a:solidFill>
              <a:srgbClr val="808080"/>
            </a:solidFill>
            <a:miter/>
          </a:ln>
        </p:spPr>
      </p:sp>
      <p:sp>
        <p:nvSpPr>
          <p:cNvPr id="209" name="CustomShape 3"/>
          <p:cNvSpPr/>
          <p:nvPr/>
        </p:nvSpPr>
        <p:spPr>
          <a:xfrm>
            <a:off x="0" y="5600160"/>
            <a:ext cx="11703960" cy="777960"/>
          </a:xfrm>
          <a:prstGeom prst="rect">
            <a:avLst/>
          </a:pr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/>
          </a:gradFill>
          <a:ln w="9360">
            <a:noFill/>
          </a:ln>
        </p:spPr>
      </p:sp>
      <p:sp>
        <p:nvSpPr>
          <p:cNvPr id="2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80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pl-PL"/>
              <a:t>Kliknij, aby edytować format tekstu tytułu</a:t>
            </a:r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pl-PL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l-PL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l-PL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l-PL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l-PL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l-PL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l-PL"/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 rot="21420000">
            <a:off x="890640" y="660240"/>
            <a:ext cx="9752760" cy="276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pl-PL" sz="6600">
                <a:solidFill>
                  <a:srgbClr val="b80e0f"/>
                </a:solidFill>
                <a:latin typeface="Impact"/>
              </a:rPr>
              <a:t>HEJT i„mowa nienawiści”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 rot="21420000">
            <a:off x="982800" y="3503520"/>
            <a:ext cx="9752760" cy="54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pl-PL" sz="2800">
                <a:solidFill>
                  <a:srgbClr val="808080"/>
                </a:solidFill>
                <a:latin typeface="Impact"/>
              </a:rPr>
              <a:t>mgr Małgorzata Knaga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685800" y="685800"/>
            <a:ext cx="10392120" cy="735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Autor hejtu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685800" y="1371600"/>
            <a:ext cx="10392120" cy="421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 u="sng">
                <a:solidFill>
                  <a:srgbClr val="808080"/>
                </a:solidFill>
                <a:latin typeface="Impact"/>
              </a:rPr>
              <a:t>Obraża innych</a:t>
            </a:r>
            <a:r>
              <a:rPr lang="pl-PL" sz="2000">
                <a:solidFill>
                  <a:srgbClr val="808080"/>
                </a:solidFill>
                <a:latin typeface="Impact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 nudów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 zazdrości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 braku umiejętności komunikacyjnych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Dla rozrywki / zabawy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 chęci odreagowania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Chce podnieść swoją samoocenę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Naśladuje zachowania innych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 chęci przynależności do grupy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Nie ma odwagi skrytykować wprost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685800" y="685800"/>
            <a:ext cx="10392120" cy="87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Konsekwencje dla autora hejtu</a:t>
            </a:r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685800" y="1930320"/>
            <a:ext cx="10392120" cy="344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Odrzucenie przez rówieśników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zostać zablokowany / „zbanowany” w danym serwisie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ponieść konsekwencje prawne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(art.212 kk – za znieważenie i zniesławienie;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art.257 kk – za publiczne znieważenie grup lub osób z powodów narodowościowych –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w przypadku „mowy nienawiści”)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85800" y="685800"/>
            <a:ext cx="10392120" cy="87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4a7178"/>
                </a:solidFill>
                <a:latin typeface="Impact"/>
              </a:rPr>
              <a:t>Odbiorca / ofiara hejtu </a:t>
            </a:r>
            <a:endParaRPr/>
          </a:p>
        </p:txBody>
      </p:sp>
      <p:sp>
        <p:nvSpPr>
          <p:cNvPr id="283" name="CustomShape 2"/>
          <p:cNvSpPr/>
          <p:nvPr/>
        </p:nvSpPr>
        <p:spPr>
          <a:xfrm>
            <a:off x="685800" y="1816200"/>
            <a:ext cx="10392120" cy="356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 u="sng">
                <a:solidFill>
                  <a:srgbClr val="808080"/>
                </a:solidFill>
                <a:latin typeface="Impact"/>
              </a:rPr>
              <a:t>Co powinna, a czego nie powinna robić</a:t>
            </a:r>
            <a:r>
              <a:rPr lang="pl-PL" sz="2000">
                <a:solidFill>
                  <a:srgbClr val="808080"/>
                </a:solidFill>
                <a:latin typeface="Impact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Nie odpowiadać hejtem na hejt (=eskalacja konfliktu)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Postawić granice, np. </a:t>
            </a:r>
            <a:r>
              <a:rPr i="1" lang="pl-PL" sz="2000">
                <a:solidFill>
                  <a:srgbClr val="808080"/>
                </a:solidFill>
                <a:latin typeface="Impact"/>
              </a:rPr>
              <a:t>nie zgadzam się na to, byś mnie obrażał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Zgłosić problem zaufanej osobie dorosłej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Zgłosić do administratora, oznaczyć komentarz jako niezgodny z regulaminem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Zablokować osobę, która nas obraża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Szukać pomocy w telefonie zaufania 116 111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85800" y="685800"/>
            <a:ext cx="10392120" cy="91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4a7178"/>
                </a:solidFill>
                <a:latin typeface="Impact"/>
              </a:rPr>
              <a:t>Wpływ hejtu na ofiarę </a:t>
            </a:r>
            <a:endParaRPr/>
          </a:p>
        </p:txBody>
      </p:sp>
      <p:sp>
        <p:nvSpPr>
          <p:cNvPr id="285" name="CustomShape 2"/>
          <p:cNvSpPr/>
          <p:nvPr/>
        </p:nvSpPr>
        <p:spPr>
          <a:xfrm>
            <a:off x="685800" y="1803240"/>
            <a:ext cx="10392120" cy="357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Obniżenie samooceny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sprawić, że ktoś przestanie robić to, co lubi, np. zdjęcia, śpiewać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Zablokować rozwój osobisty osoby obrażanej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Wywołać negatywne emocje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wpłynąć na relacje z innymi osobami (rówieśnikami , rodziną)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powodować zmiany w zachowaniu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doprowadzić do depresji, myśli i prób samobójczych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rgbClr val="ff0000"/>
                </a:solidFill>
                <a:latin typeface="Impact"/>
              </a:rPr>
              <a:t>Hejt świadczy negatywnie o hejterze, a nie o odbiorcy. 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685800" y="685800"/>
            <a:ext cx="1039212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4a7178"/>
                </a:solidFill>
                <a:latin typeface="Impact"/>
              </a:rPr>
              <a:t>Świadek hejtu 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685800" y="1676520"/>
            <a:ext cx="1039212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 u="sng">
                <a:solidFill>
                  <a:srgbClr val="808080"/>
                </a:solidFill>
                <a:latin typeface="Impact"/>
              </a:rPr>
              <a:t>Co powinien, a czego nie powinien robić?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Zgłosić fakt do administratora, skorzystać z narzędzi dostarczonych przez twórcę serwisu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Stanąć po stronie osoby obrażanej wyrażając swoją opinię  przez komentarz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Nie udostępniać obraźliwych komentarzy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Nie lajkować obraźliwych komentarzy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Wesprzeć ofiarę, napisać do ofiary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Stanąć w obronie ofiary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685800" y="685800"/>
            <a:ext cx="10392120" cy="100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Hejt – przykłady </a:t>
            </a:r>
            <a:endParaRPr/>
          </a:p>
        </p:txBody>
      </p:sp>
      <p:sp>
        <p:nvSpPr>
          <p:cNvPr id="289" name="CustomShape 2"/>
          <p:cNvSpPr/>
          <p:nvPr/>
        </p:nvSpPr>
        <p:spPr>
          <a:xfrm>
            <a:off x="685800" y="1879560"/>
            <a:ext cx="10392120" cy="349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pl-PL" sz="2000">
                <a:solidFill>
                  <a:srgbClr val="808080"/>
                </a:solidFill>
                <a:latin typeface="Impact"/>
              </a:rPr>
              <a:t>Kasia lubi robić zdjęcia. Po umieszczeniu jej ostatniej fotografii na facebooku pojawiło się kilka komantarzy, m.in. : „Co za syf? Od twoich zdjęć bolą oczy!”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pl-PL" sz="2000">
                <a:solidFill>
                  <a:srgbClr val="808080"/>
                </a:solidFill>
                <a:latin typeface="Impact"/>
              </a:rPr>
              <a:t>Magda śpiewa w szkolnym zespole. Jej ostatni występ został nagrany i umieszczony na Youtube. Najbardziej popularny komentarz pod filmem to : „Czy ta paskudna krowa przestanie kiedyś ryczeć?!”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85800" y="685800"/>
            <a:ext cx="1039212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Reakcja na hejt  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685800" y="1663560"/>
            <a:ext cx="10392120" cy="371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>
                <a:solidFill>
                  <a:srgbClr val="00b0f0"/>
                </a:solidFill>
                <a:latin typeface="Impact"/>
              </a:rPr>
              <a:t>Facebook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Usunięcie komentarza pod swoim postem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Usunięcie hejtera z grona znajomych / zablokowanie go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Polityka prywatności – dla kogo moje treści będą widoczne?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Zgłoszenie się do administratora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Zgłoś stronę =&gt; myślę, ze nie powinno jej być na fb =&gt; zawiera mowę nienawiści =&gt;propaguje nienawiść =&gt; rasa lub pochodzenie etniczne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Zapoznanie się z mechanizmem zgłaszania nieprawidłowości (centrum pomocy fb) – www.facebook.com/help/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85800" y="685800"/>
            <a:ext cx="1039212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Reakcja na hejt </a:t>
            </a:r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685800" y="1511280"/>
            <a:ext cx="10392120" cy="3868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>
                <a:solidFill>
                  <a:srgbClr val="0070c0"/>
                </a:solidFill>
                <a:latin typeface="Impact"/>
              </a:rPr>
              <a:t>Ask.fm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Zablokowanie użytkownika, który pisze obraźliwe treści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Zgłosić zapytanie do moderatora (poprzez kliknięcie flagi) =&gt; ten post jest spamem lub ten post stwarza ryzyko dla ludzi lub tego nie powinno być na ask.fm 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685800" y="685800"/>
            <a:ext cx="10392120" cy="87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Reakcja na hejt 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685800" y="1562040"/>
            <a:ext cx="10392120" cy="381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>
                <a:solidFill>
                  <a:srgbClr val="0070c0"/>
                </a:solidFill>
                <a:latin typeface="Impact"/>
              </a:rPr>
              <a:t>Youtube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Zgłaszanie nieodpowiednich komentarzy (</a:t>
            </a:r>
            <a:r>
              <a:rPr i="1" lang="pl-PL" sz="2000">
                <a:solidFill>
                  <a:srgbClr val="808080"/>
                </a:solidFill>
                <a:latin typeface="Impact"/>
              </a:rPr>
              <a:t>zgłoś spam lub nadużycie</a:t>
            </a:r>
            <a:r>
              <a:rPr lang="pl-PL" sz="2000">
                <a:solidFill>
                  <a:srgbClr val="808080"/>
                </a:solidFill>
                <a:latin typeface="Impact"/>
              </a:rPr>
              <a:t>) =&gt; można wskazać konkretny rodzaj: nękanie lub dokuczenie, szerzenie nienawiści, eksponowanie przemocy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Osoba, która wstawiła film ma możliwość moderowania komentarzy pojawiających się pod nim (np. usunięcie komentarza lub całkowite zablokowanie możliwości wstawiania komentarzy pod filmem)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support.gogle.com/youtube – strona informacyjna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85800" y="685800"/>
            <a:ext cx="10392120" cy="988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Reakcja na hejt </a:t>
            </a:r>
            <a:endParaRPr/>
          </a:p>
        </p:txBody>
      </p:sp>
      <p:sp>
        <p:nvSpPr>
          <p:cNvPr id="297" name="CustomShape 2"/>
          <p:cNvSpPr/>
          <p:nvPr/>
        </p:nvSpPr>
        <p:spPr>
          <a:xfrm>
            <a:off x="685800" y="2095560"/>
            <a:ext cx="10392120" cy="328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808080"/>
                </a:solidFill>
                <a:latin typeface="Impact"/>
              </a:rPr>
              <a:t>Nie reaguję hejtem na hejt !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808080"/>
                </a:solidFill>
                <a:latin typeface="Impact"/>
              </a:rPr>
              <a:t>Nie lajkujemy takiego komentarza !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808080"/>
                </a:solidFill>
                <a:latin typeface="Impact"/>
              </a:rPr>
              <a:t>Reagujemy, wyrażając swoją dezaprobatę 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pl-PL" sz="3400">
                <a:solidFill>
                  <a:srgbClr val="cc6699"/>
                </a:solidFill>
                <a:latin typeface="Impact"/>
              </a:rPr>
              <a:t>A jak się ma zjawisko hejtu do rzeczywistości…?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685800" y="685800"/>
            <a:ext cx="10392120" cy="319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764f8e"/>
                </a:solidFill>
                <a:latin typeface="Impact"/>
              </a:rPr>
              <a:t>Film 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685800" y="3742200"/>
            <a:ext cx="10392120" cy="163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>
                <a:solidFill>
                  <a:srgbClr val="808080"/>
                </a:solidFill>
                <a:latin typeface="Impact"/>
              </a:rPr>
              <a:t>„</a:t>
            </a:r>
            <a:r>
              <a:rPr lang="pl-PL" sz="2000">
                <a:solidFill>
                  <a:srgbClr val="808080"/>
                </a:solidFill>
                <a:latin typeface="Impact"/>
              </a:rPr>
              <a:t>Zamiast hejtu” (z materiałów szkoleniowych saferinternet.pl )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85800" y="685800"/>
            <a:ext cx="10392120" cy="233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002060"/>
                </a:solidFill>
                <a:latin typeface="Impact"/>
              </a:rPr>
              <a:t>Dni bezpiecznego internetu &lt;Dbi&gt; </a:t>
            </a:r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685800" y="3742200"/>
            <a:ext cx="10392120" cy="163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000">
                <a:solidFill>
                  <a:srgbClr val="0070c0"/>
                </a:solidFill>
                <a:latin typeface="Impact"/>
              </a:rPr>
              <a:t>safeinternet.pl 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85800" y="685800"/>
            <a:ext cx="10392120" cy="147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5400">
                <a:solidFill>
                  <a:srgbClr val="002060"/>
                </a:solidFill>
                <a:latin typeface="Impact"/>
              </a:rPr>
              <a:t>Telefon zaufania </a:t>
            </a:r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685800" y="2832120"/>
            <a:ext cx="10392120" cy="128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4000">
                <a:solidFill>
                  <a:srgbClr val="4a7178"/>
                </a:solidFill>
                <a:latin typeface="Impact"/>
              </a:rPr>
              <a:t>116 111</a:t>
            </a:r>
            <a:endParaRPr/>
          </a:p>
          <a:p>
            <a:pPr>
              <a:lnSpc>
                <a:spcPct val="100000"/>
              </a:lnSpc>
            </a:pPr>
            <a:r>
              <a:rPr lang="pl-PL" sz="2000" u="sng">
                <a:solidFill>
                  <a:srgbClr val="4a7178"/>
                </a:solidFill>
                <a:latin typeface="Impact"/>
              </a:rPr>
              <a:t>www.116111.pl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pl-PL" sz="4000">
                <a:solidFill>
                  <a:srgbClr val="6666ff"/>
                </a:solidFill>
              </a:rPr>
              <a:t>Spotkania w ramach sieci współpracy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609480" y="1314360"/>
            <a:ext cx="10971720" cy="455724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r>
              <a:rPr b="1" lang="pl-PL" sz="2600">
                <a:solidFill>
                  <a:srgbClr val="000000"/>
                </a:solidFill>
              </a:rPr>
              <a:t>7 lutego 2019r.</a:t>
            </a:r>
            <a:r>
              <a:rPr lang="pl-PL" sz="2600">
                <a:solidFill>
                  <a:srgbClr val="000000"/>
                </a:solidFill>
              </a:rPr>
              <a:t> godz. 10.00-13.00 </a:t>
            </a:r>
            <a:r>
              <a:rPr i="1" lang="pl-PL" sz="2600">
                <a:solidFill>
                  <a:srgbClr val="000000"/>
                </a:solidFill>
              </a:rPr>
              <a:t>„Odpowiedzialność prawna osób</a:t>
            </a:r>
            <a:endParaRPr/>
          </a:p>
          <a:p>
            <a:r>
              <a:rPr i="1" lang="pl-PL" sz="2600">
                <a:solidFill>
                  <a:srgbClr val="000000"/>
                </a:solidFill>
              </a:rPr>
              <a:t>nieletnich w świetle obowiązujących przepisów”</a:t>
            </a:r>
            <a:endParaRPr/>
          </a:p>
          <a:p>
            <a:endParaRPr/>
          </a:p>
          <a:p>
            <a:r>
              <a:rPr b="1" lang="pl-PL" sz="2600">
                <a:solidFill>
                  <a:srgbClr val="000000"/>
                </a:solidFill>
              </a:rPr>
              <a:t>7 marca 2019r.</a:t>
            </a:r>
            <a:r>
              <a:rPr lang="pl-PL" sz="2600">
                <a:solidFill>
                  <a:srgbClr val="000000"/>
                </a:solidFill>
              </a:rPr>
              <a:t> godz. 12.00-16.00</a:t>
            </a:r>
            <a:r>
              <a:rPr i="1" lang="pl-PL" sz="2600">
                <a:solidFill>
                  <a:srgbClr val="000000"/>
                </a:solidFill>
              </a:rPr>
              <a:t> „Nasze dzieci złapane</a:t>
            </a:r>
            <a:endParaRPr/>
          </a:p>
          <a:p>
            <a:r>
              <a:rPr i="1" lang="pl-PL" sz="2600">
                <a:solidFill>
                  <a:srgbClr val="000000"/>
                </a:solidFill>
              </a:rPr>
              <a:t>w sieci. Internet tak czy nie?”</a:t>
            </a:r>
            <a:endParaRPr/>
          </a:p>
          <a:p>
            <a:endParaRPr/>
          </a:p>
          <a:p>
            <a:r>
              <a:rPr b="1" lang="pl-PL" sz="2600">
                <a:solidFill>
                  <a:srgbClr val="000000"/>
                </a:solidFill>
              </a:rPr>
              <a:t>21 marca 2019r.</a:t>
            </a:r>
            <a:r>
              <a:rPr lang="pl-PL" sz="2600">
                <a:solidFill>
                  <a:srgbClr val="000000"/>
                </a:solidFill>
              </a:rPr>
              <a:t> godz. 10.00-14.00 </a:t>
            </a:r>
            <a:r>
              <a:rPr i="1" lang="pl-PL" sz="2600">
                <a:solidFill>
                  <a:srgbClr val="000000"/>
                </a:solidFill>
              </a:rPr>
              <a:t>„Profilaktyka samobójstw i zachowań</a:t>
            </a:r>
            <a:endParaRPr/>
          </a:p>
          <a:p>
            <a:r>
              <a:rPr i="1" lang="pl-PL" sz="2600">
                <a:solidFill>
                  <a:srgbClr val="000000"/>
                </a:solidFill>
              </a:rPr>
              <a:t>autodestrukcyjnych dzieci i młodzieży w środowisku szkolnym”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85800" y="685800"/>
            <a:ext cx="10394280" cy="11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Literatura 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685800" y="2063520"/>
            <a:ext cx="10392120" cy="330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Jan Dąbkowski (red.) „Dobre praktyki”, [online] Stowarzyszenie „Polis”, Warszawa 2016, Dostępny w internecie [dostęp: 5.08.2017]: </a:t>
            </a:r>
            <a:r>
              <a:rPr lang="pl-PL" sz="2000" u="sng">
                <a:solidFill>
                  <a:srgbClr val="ff6600"/>
                </a:solidFill>
                <a:latin typeface="Impact"/>
              </a:rPr>
              <a:t>https://beznienawisci.pl/wp-content/uploads/2016/09/Dobre_praktyki.pdf.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„</a:t>
            </a:r>
            <a:r>
              <a:rPr lang="pl-PL" sz="2000">
                <a:solidFill>
                  <a:srgbClr val="000000"/>
                </a:solidFill>
                <a:latin typeface="Impact"/>
              </a:rPr>
              <a:t>Zobacz, zrozum, zareaguj”, [online], Fundacja Nomada, Wrocław 2015, [dostęp: 5.08.2017], dostępny w Internecie: </a:t>
            </a:r>
            <a:r>
              <a:rPr lang="pl-PL" sz="2000" u="sng">
                <a:solidFill>
                  <a:srgbClr val="ff6600"/>
                </a:solidFill>
                <a:latin typeface="Impact"/>
              </a:rPr>
              <a:t>http://www.mowanienawisci.info/wp-content/uploads/2016/11/komiks-3Z.pdf.</a:t>
            </a:r>
            <a:r>
              <a:rPr lang="pl-PL" sz="2000">
                <a:solidFill>
                  <a:srgbClr val="ff6600"/>
                </a:solidFill>
                <a:latin typeface="Impact"/>
              </a:rPr>
              <a:t> 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„</a:t>
            </a:r>
            <a:r>
              <a:rPr lang="pl-PL" sz="2000">
                <a:solidFill>
                  <a:srgbClr val="000000"/>
                </a:solidFill>
                <a:latin typeface="Impact"/>
              </a:rPr>
              <a:t>Nieobojętnik antyprzemocowy”, [online], Inicjatywa Chlebem i Solą, Warszawa 2016, [dostęp: 5.08.2017], dostępny w Internecie: </a:t>
            </a:r>
            <a:r>
              <a:rPr lang="pl-PL" sz="2000" u="sng">
                <a:solidFill>
                  <a:srgbClr val="ff6600"/>
                </a:solidFill>
                <a:latin typeface="Impact"/>
              </a:rPr>
              <a:t>http://solidarnizuchodzcami.pl/wp-content/uploads/2015/10/Nieobojetnik.pdf</a:t>
            </a:r>
            <a:r>
              <a:rPr lang="pl-PL" sz="2000">
                <a:solidFill>
                  <a:srgbClr val="ff6600"/>
                </a:solidFill>
                <a:latin typeface="Impact"/>
              </a:rPr>
              <a:t>.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85800" y="1723680"/>
            <a:ext cx="1039212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l-PL" sz="4800">
                <a:solidFill>
                  <a:srgbClr val="4a7178"/>
                </a:solidFill>
                <a:latin typeface="Impact"/>
              </a:rPr>
              <a:t>Wolność słowa 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685800" y="2808360"/>
            <a:ext cx="10392120" cy="2577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>
                <a:solidFill>
                  <a:srgbClr val="646464"/>
                </a:solidFill>
                <a:latin typeface="Impact"/>
              </a:rPr>
              <a:t>Gwarantowana przez polską konstytucję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>
                <a:solidFill>
                  <a:srgbClr val="646464"/>
                </a:solidFill>
                <a:latin typeface="Impact"/>
              </a:rPr>
              <a:t>Standard norm cywilizacyjnych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>
                <a:solidFill>
                  <a:srgbClr val="646464"/>
                </a:solidFill>
                <a:latin typeface="Impact"/>
              </a:rPr>
              <a:t>To nie wolność absolutna, jej ograniczeniem jest m.in. obrażanie, czy znieważanie innych ludzi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85800" y="685800"/>
            <a:ext cx="10394280" cy="11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Hejt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685800" y="2063520"/>
            <a:ext cx="10392120" cy="330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Komunikat wymierzony przeciwko komuś, mówiący o niechęci lub braku aprobaty, często niezbyt sprecyzowanej. Zazwyczaj wyrażony jest ostrymi słowami; bywa, że wulgarnymi.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Negatywny pogląd, z którego hejter czerpie przyjemność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Od ang. Słowa „hate” – nienawidzić, nienawiść 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Anonimowy lub jawny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być wyrażany słowami, grafiką, poprzez filmy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Obraźliwe komentarze i filmy, przerobione zdjęcia, tzw. memy, gry promujące nienawiść – to tylko kilka przykładów treści, których odbiorcami – jako ofiary i świadkowie – i twórcami bywają młodzi ludzie.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8788320" y="2870280"/>
            <a:ext cx="2289600" cy="1102320"/>
          </a:xfrm>
          <a:prstGeom prst="roundRect">
            <a:avLst>
              <a:gd name="adj" fmla="val 16667"/>
            </a:avLst>
          </a:prstGeom>
          <a:solidFill>
            <a:srgbClr val="c3acd1"/>
          </a:solidFill>
          <a:ln w="19080">
            <a:solidFill>
              <a:srgbClr val="b80e0f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ffffff"/>
                </a:solidFill>
                <a:latin typeface="Impact"/>
              </a:rPr>
              <a:t>HEJT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685800" y="685800"/>
            <a:ext cx="10394280" cy="11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„</a:t>
            </a:r>
            <a:r>
              <a:rPr lang="pl-PL" sz="5400">
                <a:solidFill>
                  <a:srgbClr val="b80e0f"/>
                </a:solidFill>
                <a:latin typeface="Impact"/>
              </a:rPr>
              <a:t>Mowa nienawiści”</a:t>
            </a: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685800" y="1672200"/>
            <a:ext cx="10392120" cy="3700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000">
                <a:solidFill>
                  <a:srgbClr val="808080"/>
                </a:solidFill>
                <a:latin typeface="Impact"/>
              </a:rPr>
              <a:t>     </a:t>
            </a:r>
            <a:r>
              <a:rPr lang="pl-PL" sz="2000">
                <a:solidFill>
                  <a:srgbClr val="808080"/>
                </a:solidFill>
                <a:latin typeface="Impact"/>
              </a:rPr>
              <a:t>Wypowiadanie się w celu znieważenia jakiejś osoby czy grupy lub wzbudzenia niechęci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wobec niej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Nawołuje do przemocy 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Często przyczynia się do rozpowszechniania rozmaitych uprzedzeń i kłamliwych stereotypów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To wypowiedzi obrażające, wyszydzające osoby lub całe grupy ze względu na cechy przynajmniej częściowo od nich niezależne, m.in. przynależność rasową, etniczną, płeć itp. 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To termin uznany przez radę Europy i unię europejską dla ww. rodzaju wypowiedzi 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Może pojawiać się również poza internetem, m.in. w mediach, w rozmowach, na murach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808080"/>
                </a:solidFill>
                <a:latin typeface="Impact"/>
              </a:rPr>
              <a:t>w postaci obraźliwych napisów, w żartach (np. o żydach)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85800" y="685800"/>
            <a:ext cx="10394280" cy="11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„</a:t>
            </a:r>
            <a:r>
              <a:rPr lang="pl-PL" sz="5400">
                <a:solidFill>
                  <a:srgbClr val="b80e0f"/>
                </a:solidFill>
                <a:latin typeface="Impact"/>
              </a:rPr>
              <a:t>mowa nienawiści”</a:t>
            </a:r>
            <a:endParaRPr/>
          </a:p>
        </p:txBody>
      </p:sp>
      <p:sp>
        <p:nvSpPr>
          <p:cNvPr id="258" name="CustomShape 2"/>
          <p:cNvSpPr/>
          <p:nvPr/>
        </p:nvSpPr>
        <p:spPr>
          <a:xfrm>
            <a:off x="685800" y="2063520"/>
            <a:ext cx="10392120" cy="330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To specyficzny rodzaj hejtu </a:t>
            </a:r>
            <a:endParaRPr/>
          </a:p>
        </p:txBody>
      </p:sp>
      <p:sp>
        <p:nvSpPr>
          <p:cNvPr id="259" name="CustomShape 3"/>
          <p:cNvSpPr/>
          <p:nvPr/>
        </p:nvSpPr>
        <p:spPr>
          <a:xfrm>
            <a:off x="5969880" y="3409560"/>
            <a:ext cx="3903120" cy="1564920"/>
          </a:xfrm>
          <a:prstGeom prst="roundRect">
            <a:avLst>
              <a:gd name="adj" fmla="val 16667"/>
            </a:avLst>
          </a:prstGeom>
          <a:solidFill>
            <a:srgbClr val="c3acd1"/>
          </a:solidFill>
          <a:ln w="19080">
            <a:solidFill>
              <a:srgbClr val="b80e0f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4400">
                <a:solidFill>
                  <a:srgbClr val="ffffff"/>
                </a:solidFill>
                <a:latin typeface="Impact"/>
              </a:rPr>
              <a:t>HEJT</a:t>
            </a:r>
            <a:endParaRPr/>
          </a:p>
        </p:txBody>
      </p:sp>
      <p:sp>
        <p:nvSpPr>
          <p:cNvPr id="260" name="CustomShape 4"/>
          <p:cNvSpPr/>
          <p:nvPr/>
        </p:nvSpPr>
        <p:spPr>
          <a:xfrm>
            <a:off x="8608320" y="3030480"/>
            <a:ext cx="2427120" cy="781200"/>
          </a:xfrm>
          <a:prstGeom prst="roundRect">
            <a:avLst>
              <a:gd name="adj" fmla="val 16667"/>
            </a:avLst>
          </a:prstGeom>
          <a:solidFill>
            <a:srgbClr val="764f8e"/>
          </a:solidFill>
          <a:ln w="19080">
            <a:solidFill>
              <a:srgbClr val="b80e0f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Impact"/>
              </a:rPr>
              <a:t>„</a:t>
            </a:r>
            <a:r>
              <a:rPr lang="pl-PL">
                <a:solidFill>
                  <a:srgbClr val="ffffff"/>
                </a:solidFill>
                <a:latin typeface="Impact"/>
              </a:rPr>
              <a:t>MOWA NIENAWIŚCI”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685800" y="685800"/>
            <a:ext cx="10394280" cy="11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lang="pl-PL" sz="4800">
                <a:solidFill>
                  <a:srgbClr val="4a7178"/>
                </a:solidFill>
                <a:latin typeface="Impact"/>
              </a:rPr>
              <a:t>MIEJSCA W INTERNECIE, W KTÓRYCH MOŻNA SPOTAKĆ SIĘ ZE ZJAWISKIEM </a:t>
            </a:r>
            <a:r>
              <a:rPr lang="pl-PL" sz="4800">
                <a:solidFill>
                  <a:srgbClr val="b80e0f"/>
                </a:solidFill>
                <a:latin typeface="Impact"/>
              </a:rPr>
              <a:t>HEJTU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685800" y="2063520"/>
            <a:ext cx="10392120" cy="330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Portale społecznościowe  (FACEBOOK, ASK.FM, ISTAGRAM, TWITTER)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Fora internetowe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Serwisy informacyjne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Komunikatory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Agregatory treści (demotywatory, kwejk.pl, wiocha.pl)</a:t>
            </a:r>
            <a:endParaRPr/>
          </a:p>
          <a:p>
            <a:pPr>
              <a:lnSpc>
                <a:spcPct val="120000"/>
              </a:lnSpc>
              <a:buSzPct val="25000"/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  <a:latin typeface="Impact"/>
              </a:rPr>
              <a:t>Hatepage – czyli strona wyszydzająca konkretną osobę lub grupę ludzi </a:t>
            </a:r>
            <a:endParaRPr/>
          </a:p>
        </p:txBody>
      </p:sp>
      <p:sp>
        <p:nvSpPr>
          <p:cNvPr id="263" name="CustomShape 3"/>
          <p:cNvSpPr/>
          <p:nvPr/>
        </p:nvSpPr>
        <p:spPr>
          <a:xfrm>
            <a:off x="63360" y="-738360"/>
            <a:ext cx="1550160" cy="154044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685800" y="685800"/>
            <a:ext cx="10392120" cy="11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Hejter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685800" y="2063520"/>
            <a:ext cx="3307680" cy="57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pl-PL" sz="3200" u="sng">
                <a:solidFill>
                  <a:srgbClr val="4a7178"/>
                </a:solidFill>
                <a:latin typeface="Impact"/>
              </a:rPr>
              <a:t>dzieci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685800" y="2639520"/>
            <a:ext cx="3307680" cy="273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Autorytety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Naśladowanie zachowań</a:t>
            </a:r>
            <a:endParaRPr/>
          </a:p>
        </p:txBody>
      </p:sp>
      <p:sp>
        <p:nvSpPr>
          <p:cNvPr id="267" name="CustomShape 4"/>
          <p:cNvSpPr/>
          <p:nvPr/>
        </p:nvSpPr>
        <p:spPr>
          <a:xfrm>
            <a:off x="4234680" y="2063520"/>
            <a:ext cx="3307680" cy="57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lang="pl-PL" sz="3200" u="sng">
                <a:solidFill>
                  <a:srgbClr val="4a7178"/>
                </a:solidFill>
                <a:latin typeface="Impact"/>
              </a:rPr>
              <a:t>młodzież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4234680" y="2639520"/>
            <a:ext cx="3307680" cy="273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Okres dojrzewania,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poszukiwania własnej tożsamości,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trudności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w relacjach interpersonalnych,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potrzeba przynależności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do grupy </a:t>
            </a:r>
            <a:endParaRPr/>
          </a:p>
        </p:txBody>
      </p:sp>
      <p:sp>
        <p:nvSpPr>
          <p:cNvPr id="269" name="CustomShape 6"/>
          <p:cNvSpPr/>
          <p:nvPr/>
        </p:nvSpPr>
        <p:spPr>
          <a:xfrm>
            <a:off x="7770240" y="2063520"/>
            <a:ext cx="3307680" cy="57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pl-PL" sz="3200" u="sng">
                <a:solidFill>
                  <a:srgbClr val="4a7178"/>
                </a:solidFill>
                <a:latin typeface="Impact"/>
              </a:rPr>
              <a:t>dorośli</a:t>
            </a:r>
            <a:endParaRPr/>
          </a:p>
        </p:txBody>
      </p:sp>
      <p:sp>
        <p:nvSpPr>
          <p:cNvPr id="270" name="CustomShape 7"/>
          <p:cNvSpPr/>
          <p:nvPr/>
        </p:nvSpPr>
        <p:spPr>
          <a:xfrm>
            <a:off x="7770240" y="2639520"/>
            <a:ext cx="3307680" cy="273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2000">
                <a:solidFill>
                  <a:srgbClr val="646464"/>
                </a:solidFill>
                <a:latin typeface="Impact"/>
              </a:rPr>
              <a:t>Modelowanie zachowań,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2000">
                <a:solidFill>
                  <a:srgbClr val="646464"/>
                </a:solidFill>
                <a:latin typeface="Impact"/>
              </a:rPr>
              <a:t> </a:t>
            </a:r>
            <a:r>
              <a:rPr lang="pl-PL" sz="2000">
                <a:solidFill>
                  <a:srgbClr val="646464"/>
                </a:solidFill>
                <a:latin typeface="Impact"/>
              </a:rPr>
              <a:t>Pęd życia ,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” </a:t>
            </a:r>
            <a:r>
              <a:rPr lang="pl-PL" sz="2000">
                <a:solidFill>
                  <a:srgbClr val="646464"/>
                </a:solidFill>
                <a:latin typeface="Impact"/>
              </a:rPr>
              <a:t>wyścig    szczurów”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-"/>
            </a:pPr>
            <a:r>
              <a:rPr lang="pl-PL" sz="2000">
                <a:solidFill>
                  <a:srgbClr val="646464"/>
                </a:solidFill>
                <a:latin typeface="Impact"/>
              </a:rPr>
              <a:t> </a:t>
            </a:r>
            <a:r>
              <a:rPr lang="pl-PL" sz="2000">
                <a:solidFill>
                  <a:srgbClr val="646464"/>
                </a:solidFill>
                <a:latin typeface="Impact"/>
              </a:rPr>
              <a:t>Cel uświęca środki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685800" y="685800"/>
            <a:ext cx="10392120" cy="11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5400">
                <a:solidFill>
                  <a:srgbClr val="b80e0f"/>
                </a:solidFill>
                <a:latin typeface="Impact"/>
              </a:rPr>
              <a:t>Hejt </a:t>
            </a:r>
            <a:endParaRPr/>
          </a:p>
        </p:txBody>
      </p:sp>
      <p:sp>
        <p:nvSpPr>
          <p:cNvPr id="272" name="CustomShape 2"/>
          <p:cNvSpPr/>
          <p:nvPr/>
        </p:nvSpPr>
        <p:spPr>
          <a:xfrm>
            <a:off x="685800" y="2063520"/>
            <a:ext cx="3307680" cy="57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b80e0f"/>
                </a:solidFill>
                <a:latin typeface="Impact"/>
              </a:rPr>
              <a:t>Autor hejtu</a:t>
            </a:r>
            <a:endParaRPr/>
          </a:p>
        </p:txBody>
      </p:sp>
      <p:sp>
        <p:nvSpPr>
          <p:cNvPr id="273" name="CustomShape 3"/>
          <p:cNvSpPr/>
          <p:nvPr/>
        </p:nvSpPr>
        <p:spPr>
          <a:xfrm>
            <a:off x="685800" y="2639520"/>
            <a:ext cx="3307680" cy="273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400">
                <a:solidFill>
                  <a:srgbClr val="b80e0f"/>
                </a:solidFill>
                <a:latin typeface="Impact"/>
              </a:rPr>
              <a:t>Dlaczego obraża innych  w internecie ?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400">
                <a:solidFill>
                  <a:srgbClr val="b80e0f"/>
                </a:solidFill>
                <a:latin typeface="Impact"/>
              </a:rPr>
              <a:t>Jakie mogą być konsekwencje dla osoby, która obraża innych w internecie? </a:t>
            </a:r>
            <a:endParaRPr/>
          </a:p>
        </p:txBody>
      </p:sp>
      <p:sp>
        <p:nvSpPr>
          <p:cNvPr id="274" name="CustomShape 4"/>
          <p:cNvSpPr/>
          <p:nvPr/>
        </p:nvSpPr>
        <p:spPr>
          <a:xfrm>
            <a:off x="4234680" y="2063520"/>
            <a:ext cx="3307680" cy="57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lang="pl-PL" sz="2400">
                <a:solidFill>
                  <a:srgbClr val="4a7178"/>
                </a:solidFill>
                <a:latin typeface="Impact"/>
              </a:rPr>
              <a:t>Odbiorca / ofiara hejtu</a:t>
            </a:r>
            <a:r>
              <a:rPr lang="pl-PL" sz="2400">
                <a:solidFill>
                  <a:srgbClr val="5c0707"/>
                </a:solidFill>
                <a:latin typeface="Impact"/>
              </a:rPr>
              <a:t>                     </a:t>
            </a:r>
            <a:endParaRPr/>
          </a:p>
        </p:txBody>
      </p:sp>
      <p:sp>
        <p:nvSpPr>
          <p:cNvPr id="275" name="CustomShape 5"/>
          <p:cNvSpPr/>
          <p:nvPr/>
        </p:nvSpPr>
        <p:spPr>
          <a:xfrm>
            <a:off x="4234680" y="2639520"/>
            <a:ext cx="3307680" cy="273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400">
                <a:solidFill>
                  <a:srgbClr val="b80e0f"/>
                </a:solidFill>
                <a:latin typeface="Impact"/>
              </a:rPr>
              <a:t>Jak powinna się zachować ofiara hejtu?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400">
                <a:solidFill>
                  <a:srgbClr val="b80e0f"/>
                </a:solidFill>
                <a:latin typeface="Impact"/>
              </a:rPr>
              <a:t>Czego nie powinna robić?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400">
                <a:solidFill>
                  <a:srgbClr val="b80e0f"/>
                </a:solidFill>
                <a:latin typeface="Impact"/>
              </a:rPr>
              <a:t>Jak hejt może wpłynąć na ofiarę?</a:t>
            </a:r>
            <a:endParaRPr/>
          </a:p>
        </p:txBody>
      </p:sp>
      <p:sp>
        <p:nvSpPr>
          <p:cNvPr id="276" name="CustomShape 6"/>
          <p:cNvSpPr/>
          <p:nvPr/>
        </p:nvSpPr>
        <p:spPr>
          <a:xfrm>
            <a:off x="7770240" y="2063520"/>
            <a:ext cx="3307680" cy="57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pl-PL" sz="2400">
                <a:solidFill>
                  <a:srgbClr val="4a7178"/>
                </a:solidFill>
                <a:latin typeface="Impact"/>
              </a:rPr>
              <a:t>Świadek hejtu</a:t>
            </a:r>
            <a:endParaRPr/>
          </a:p>
        </p:txBody>
      </p:sp>
      <p:sp>
        <p:nvSpPr>
          <p:cNvPr id="277" name="CustomShape 7"/>
          <p:cNvSpPr/>
          <p:nvPr/>
        </p:nvSpPr>
        <p:spPr>
          <a:xfrm>
            <a:off x="7770240" y="2639520"/>
            <a:ext cx="3307680" cy="273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400">
                <a:solidFill>
                  <a:srgbClr val="b80e0f"/>
                </a:solidFill>
                <a:latin typeface="Impact"/>
              </a:rPr>
              <a:t>Co powinien, a czego nie powinien robić świadek hejtu?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